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10/21/2018</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10/21/2018</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Classification of Vertebrata</a:t>
            </a:r>
            <a:endParaRPr lang="en-US" dirty="0"/>
          </a:p>
        </p:txBody>
      </p:sp>
      <p:sp>
        <p:nvSpPr>
          <p:cNvPr id="3" name="Subtitle 2"/>
          <p:cNvSpPr>
            <a:spLocks noGrp="1"/>
          </p:cNvSpPr>
          <p:nvPr>
            <p:ph type="subTitle" idx="1"/>
          </p:nvPr>
        </p:nvSpPr>
        <p:spPr/>
        <p:txBody>
          <a:bodyPr/>
          <a:lstStyle/>
          <a:p>
            <a:r>
              <a:rPr lang="en-US" dirty="0" smtClean="0"/>
              <a:t>Super class: Pisces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1"/>
            <a:r>
              <a:rPr lang="ar-IQ" b="1" dirty="0" smtClean="0"/>
              <a:t>الرتبة : الجلكيات                        </a:t>
            </a:r>
            <a:r>
              <a:rPr lang="en-US" b="1" dirty="0" smtClean="0"/>
              <a:t>Order: </a:t>
            </a:r>
            <a:r>
              <a:rPr lang="en-US" b="1" dirty="0" err="1" smtClean="0"/>
              <a:t>Petromyzoniformes</a:t>
            </a:r>
            <a:r>
              <a:rPr lang="en-US" dirty="0" smtClean="0"/>
              <a:t/>
            </a:r>
            <a:br>
              <a:rPr lang="en-US" dirty="0" smtClean="0"/>
            </a:br>
            <a:r>
              <a:rPr lang="ar-IQ"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rtl="1"/>
            <a:r>
              <a:rPr lang="ar-IQ" dirty="0" smtClean="0"/>
              <a:t>ويطلق عليها ايضاً بصفيحية الرأس </a:t>
            </a:r>
            <a:r>
              <a:rPr lang="en-US" dirty="0" smtClean="0"/>
              <a:t>(</a:t>
            </a:r>
            <a:r>
              <a:rPr lang="en-US" dirty="0" err="1" smtClean="0"/>
              <a:t>Cephalaspidomorphi</a:t>
            </a:r>
            <a:r>
              <a:rPr lang="en-US" dirty="0" smtClean="0"/>
              <a:t>)</a:t>
            </a:r>
            <a:r>
              <a:rPr lang="ar-IQ" dirty="0" smtClean="0"/>
              <a:t>. تضم هذه الرتبة اسماك طفيلية في الغالب، تمتاز بأن الفم فيها مزاح قليلاً الى الجهة البطنية، وانه ذو لسان مبردي </a:t>
            </a:r>
            <a:r>
              <a:rPr lang="en-US" dirty="0" smtClean="0"/>
              <a:t>(Rasping Tongue)</a:t>
            </a:r>
            <a:r>
              <a:rPr lang="ar-IQ" dirty="0" smtClean="0"/>
              <a:t>، ومثالها الجلكي البحري </a:t>
            </a:r>
            <a:r>
              <a:rPr lang="en-US" i="1" dirty="0" err="1" smtClean="0"/>
              <a:t>Petromyzon</a:t>
            </a:r>
            <a:r>
              <a:rPr lang="en-US" i="1" dirty="0" smtClean="0"/>
              <a:t> </a:t>
            </a:r>
            <a:r>
              <a:rPr lang="en-US" i="1" dirty="0" err="1" smtClean="0"/>
              <a:t>marinus</a:t>
            </a:r>
            <a:r>
              <a:rPr lang="ar-IQ" i="1" dirty="0" smtClean="0"/>
              <a:t>.</a:t>
            </a:r>
            <a:endParaRPr lang="en-US" dirty="0" smtClean="0"/>
          </a:p>
          <a:p>
            <a:pPr rtl="1"/>
            <a:r>
              <a:rPr lang="ar-IQ" dirty="0" smtClean="0"/>
              <a:t> </a:t>
            </a:r>
            <a:endParaRPr lang="en-US" dirty="0" smtClean="0"/>
          </a:p>
          <a:p>
            <a:pPr algn="just" rtl="1">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الصنف : </a:t>
            </a:r>
            <a:r>
              <a:rPr lang="ar-IQ" dirty="0" smtClean="0"/>
              <a:t>صفيحية الجلد                           </a:t>
            </a:r>
            <a:r>
              <a:rPr lang="en-US" dirty="0" smtClean="0"/>
              <a:t>Class: </a:t>
            </a:r>
            <a:r>
              <a:rPr lang="en-US" dirty="0" err="1" smtClean="0"/>
              <a:t>Placodermi</a:t>
            </a:r>
            <a:endParaRPr lang="en-US" dirty="0"/>
          </a:p>
        </p:txBody>
      </p:sp>
      <p:sp>
        <p:nvSpPr>
          <p:cNvPr id="3" name="Content Placeholder 2"/>
          <p:cNvSpPr>
            <a:spLocks noGrp="1"/>
          </p:cNvSpPr>
          <p:nvPr>
            <p:ph idx="1"/>
          </p:nvPr>
        </p:nvSpPr>
        <p:spPr/>
        <p:txBody>
          <a:bodyPr/>
          <a:lstStyle/>
          <a:p>
            <a:pPr algn="just" rtl="1"/>
            <a:r>
              <a:rPr lang="ar-IQ" dirty="0" smtClean="0"/>
              <a:t>يضم اسماك منقرضة يستدل على صفاتها من متحجراتها. وكانت تمتلك فكوك وزعانف مزدوجة وبقيت محتفظة بالصفائح العظمية الادمية التي كانت موجودة في صفائحية الجلد ولكن بدرجة كبيرة من الاختزال، ويعتقد انها كانت اسماك مفترسة وقد انتقلت من المياه العذبة الى البحر. مثالها </a:t>
            </a:r>
            <a:r>
              <a:rPr lang="en-US" dirty="0" smtClean="0"/>
              <a:t>Acanthodians</a:t>
            </a:r>
            <a:r>
              <a:rPr lang="ar-IQ" dirty="0" smtClean="0"/>
              <a:t>.</a:t>
            </a:r>
            <a:endParaRPr lang="en-US" dirty="0" smtClean="0"/>
          </a:p>
          <a:p>
            <a:pPr rtl="1"/>
            <a:r>
              <a:rPr lang="ar-IQ" dirty="0" smtClean="0"/>
              <a:t> </a:t>
            </a:r>
            <a:endParaRPr lang="en-US" dirty="0" smtClean="0"/>
          </a:p>
          <a:p>
            <a:pPr algn="just" rt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t>الصنف: الاسماك الغضروفية   :   </a:t>
            </a:r>
            <a:r>
              <a:rPr lang="en-US" b="1" dirty="0" smtClean="0"/>
              <a:t>Class: </a:t>
            </a:r>
            <a:r>
              <a:rPr lang="en-US" b="1" dirty="0" err="1" smtClean="0"/>
              <a:t>Chondrichthyes</a:t>
            </a:r>
            <a:r>
              <a:rPr lang="ar-IQ" b="1" dirty="0" smtClean="0"/>
              <a:t> </a:t>
            </a:r>
            <a:endParaRPr lang="en-US" dirty="0"/>
          </a:p>
        </p:txBody>
      </p:sp>
      <p:sp>
        <p:nvSpPr>
          <p:cNvPr id="3" name="Content Placeholder 2"/>
          <p:cNvSpPr>
            <a:spLocks noGrp="1"/>
          </p:cNvSpPr>
          <p:nvPr>
            <p:ph idx="1"/>
          </p:nvPr>
        </p:nvSpPr>
        <p:spPr/>
        <p:txBody>
          <a:bodyPr>
            <a:normAutofit fontScale="85000" lnSpcReduction="20000"/>
          </a:bodyPr>
          <a:lstStyle/>
          <a:p>
            <a:pPr lvl="0" algn="just" rtl="1"/>
            <a:r>
              <a:rPr lang="ar-IQ" dirty="0" smtClean="0"/>
              <a:t>الجسم مغزلي الشكل باستثناء القوابع </a:t>
            </a:r>
            <a:r>
              <a:rPr lang="en-US" dirty="0" err="1" smtClean="0"/>
              <a:t>Batoids</a:t>
            </a:r>
            <a:r>
              <a:rPr lang="en-US" dirty="0" smtClean="0"/>
              <a:t> (rays, skates)</a:t>
            </a:r>
            <a:r>
              <a:rPr lang="ar-IQ" dirty="0" smtClean="0"/>
              <a:t>, والزعنفة الذنبية متباينة </a:t>
            </a:r>
            <a:r>
              <a:rPr lang="en-US" dirty="0" smtClean="0"/>
              <a:t>(</a:t>
            </a:r>
            <a:r>
              <a:rPr lang="en-US" dirty="0" err="1" smtClean="0"/>
              <a:t>Heterocercal</a:t>
            </a:r>
            <a:r>
              <a:rPr lang="en-US" dirty="0" smtClean="0"/>
              <a:t>) </a:t>
            </a:r>
          </a:p>
          <a:p>
            <a:pPr lvl="0" algn="just" rtl="1"/>
            <a:r>
              <a:rPr lang="ar-IQ" dirty="0" smtClean="0"/>
              <a:t>الفم بطني، ويوجد كيسين شميين </a:t>
            </a:r>
            <a:r>
              <a:rPr lang="en-US" dirty="0" smtClean="0"/>
              <a:t>(Olfactory sacs)</a:t>
            </a:r>
            <a:r>
              <a:rPr lang="ar-IQ" dirty="0" smtClean="0"/>
              <a:t> غير مرتبطان بالجوف الفمي, والفكوك موجودة وقوية في الغالب.</a:t>
            </a:r>
            <a:endParaRPr lang="en-US" dirty="0" smtClean="0"/>
          </a:p>
          <a:p>
            <a:pPr lvl="0" algn="just" rtl="1"/>
            <a:r>
              <a:rPr lang="ar-IQ" dirty="0" smtClean="0"/>
              <a:t>الجلد مزود بقشور درعية </a:t>
            </a:r>
            <a:r>
              <a:rPr lang="en-US" dirty="0" smtClean="0"/>
              <a:t>(</a:t>
            </a:r>
            <a:r>
              <a:rPr lang="en-US" dirty="0" err="1" smtClean="0"/>
              <a:t>Placoid</a:t>
            </a:r>
            <a:r>
              <a:rPr lang="en-US" dirty="0" smtClean="0"/>
              <a:t> scales)</a:t>
            </a:r>
            <a:r>
              <a:rPr lang="ar-IQ" dirty="0" smtClean="0"/>
              <a:t> وغدد مخاطية </a:t>
            </a:r>
            <a:r>
              <a:rPr lang="en-US" dirty="0" smtClean="0"/>
              <a:t>(Mucous glands)</a:t>
            </a:r>
            <a:r>
              <a:rPr lang="ar-IQ" dirty="0" smtClean="0"/>
              <a:t>.</a:t>
            </a:r>
            <a:endParaRPr lang="en-US" dirty="0" smtClean="0"/>
          </a:p>
          <a:p>
            <a:pPr lvl="0" algn="just" rtl="1"/>
            <a:r>
              <a:rPr lang="ar-IQ" dirty="0" smtClean="0"/>
              <a:t>الهيكل الداخلي </a:t>
            </a:r>
            <a:r>
              <a:rPr lang="en-US" dirty="0" smtClean="0"/>
              <a:t>(Endoskeleton)</a:t>
            </a:r>
            <a:r>
              <a:rPr lang="ar-IQ" dirty="0" smtClean="0"/>
              <a:t> غضروفي بالكامل.</a:t>
            </a:r>
            <a:endParaRPr lang="en-US" dirty="0" smtClean="0"/>
          </a:p>
          <a:p>
            <a:pPr lvl="0" algn="just" rtl="1"/>
            <a:r>
              <a:rPr lang="ar-IQ" dirty="0" smtClean="0"/>
              <a:t>الجهاز الهضمي يضم معدة بشكل حرف ل والامعاء مزودة بصمام حلزوني جيد النمو.</a:t>
            </a:r>
            <a:endParaRPr lang="en-US" dirty="0" smtClean="0"/>
          </a:p>
          <a:p>
            <a:pPr algn="just" rtl="1"/>
            <a:r>
              <a:rPr lang="ar-IQ" dirty="0" smtClean="0"/>
              <a:t>جهاز الدوران يحوي قلب مؤلف من اذين وبطين مفردان وهناك عدة ازواج من الاقواس الابهرية </a:t>
            </a:r>
            <a:r>
              <a:rPr lang="en-US" dirty="0" smtClean="0"/>
              <a:t>(Aortic arches)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just" rtl="1"/>
            <a:r>
              <a:rPr lang="ar-IQ" dirty="0" smtClean="0"/>
              <a:t>الجهاز التنفسي يتألف من 5-7 ازواج من الخياشيم والتي تفتح بفتحات منفصلة الى الخارج ولايوجد غطاء خياشيم.</a:t>
            </a:r>
            <a:endParaRPr lang="en-US" dirty="0" smtClean="0"/>
          </a:p>
          <a:p>
            <a:pPr lvl="0" algn="just" rtl="1"/>
            <a:r>
              <a:rPr lang="ar-IQ" dirty="0" smtClean="0"/>
              <a:t>تفتقد مثانة السباحة </a:t>
            </a:r>
            <a:r>
              <a:rPr lang="en-US" dirty="0" smtClean="0"/>
              <a:t>(Swim bladder)</a:t>
            </a:r>
            <a:r>
              <a:rPr lang="ar-IQ" dirty="0" smtClean="0"/>
              <a:t> او الرئة </a:t>
            </a:r>
            <a:r>
              <a:rPr lang="en-US" dirty="0" smtClean="0"/>
              <a:t>Lung</a:t>
            </a:r>
            <a:r>
              <a:rPr lang="ar-IQ" dirty="0" smtClean="0"/>
              <a:t>.</a:t>
            </a:r>
            <a:endParaRPr lang="en-US" dirty="0" smtClean="0"/>
          </a:p>
          <a:p>
            <a:pPr lvl="0" algn="just" rtl="1"/>
            <a:r>
              <a:rPr lang="ar-IQ" dirty="0" smtClean="0"/>
              <a:t>الكلية من نوع الكلى المتوسطة </a:t>
            </a:r>
            <a:r>
              <a:rPr lang="en-US" dirty="0" smtClean="0"/>
              <a:t>(</a:t>
            </a:r>
            <a:r>
              <a:rPr lang="en-US" dirty="0" err="1" smtClean="0"/>
              <a:t>Mesonephric</a:t>
            </a:r>
            <a:r>
              <a:rPr lang="en-US" dirty="0" smtClean="0"/>
              <a:t> kidney)</a:t>
            </a:r>
            <a:r>
              <a:rPr lang="ar-IQ" dirty="0" smtClean="0"/>
              <a:t> وتوجد        غدة مستقيم </a:t>
            </a:r>
            <a:r>
              <a:rPr lang="en-US" dirty="0" smtClean="0"/>
              <a:t>,(Rectal gland)</a:t>
            </a:r>
            <a:r>
              <a:rPr lang="ar-IQ" dirty="0" smtClean="0"/>
              <a:t> والدم يكون </a:t>
            </a:r>
            <a:r>
              <a:rPr lang="en-US" dirty="0" smtClean="0"/>
              <a:t>(</a:t>
            </a:r>
            <a:r>
              <a:rPr lang="en-US" dirty="0" err="1" smtClean="0"/>
              <a:t>Isosmotic</a:t>
            </a:r>
            <a:r>
              <a:rPr lang="en-US" dirty="0" smtClean="0"/>
              <a:t>)</a:t>
            </a:r>
            <a:r>
              <a:rPr lang="ar-IQ" dirty="0" smtClean="0"/>
              <a:t> او قليلاً </a:t>
            </a:r>
            <a:r>
              <a:rPr lang="en-US" dirty="0" smtClean="0"/>
              <a:t>(</a:t>
            </a:r>
            <a:r>
              <a:rPr lang="en-US" dirty="0" err="1" smtClean="0"/>
              <a:t>Hyperosmotic</a:t>
            </a:r>
            <a:r>
              <a:rPr lang="en-US" dirty="0" smtClean="0"/>
              <a:t>)</a:t>
            </a:r>
            <a:r>
              <a:rPr lang="ar-IQ" dirty="0" smtClean="0"/>
              <a:t> نسبة الى ماء البحر. تركيز اليوريا يكون عالي ويوجد </a:t>
            </a:r>
            <a:r>
              <a:rPr lang="en-US" dirty="0" err="1" smtClean="0"/>
              <a:t>Trimethylamine</a:t>
            </a:r>
            <a:r>
              <a:rPr lang="en-US" dirty="0" smtClean="0"/>
              <a:t> oxide</a:t>
            </a:r>
            <a:r>
              <a:rPr lang="ar-IQ" dirty="0" smtClean="0"/>
              <a:t> في الدم.</a:t>
            </a:r>
            <a:endParaRPr lang="en-US" dirty="0" smtClean="0"/>
          </a:p>
          <a:p>
            <a:pPr algn="just" rtl="1"/>
            <a:r>
              <a:rPr lang="ar-IQ" dirty="0" smtClean="0"/>
              <a:t> </a:t>
            </a:r>
            <a:endParaRPr lang="en-US" dirty="0" smtClean="0"/>
          </a:p>
          <a:p>
            <a:pPr algn="just" rt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Subphylum : Vertebrata </a:t>
            </a:r>
            <a:endParaRPr lang="en-US" dirty="0"/>
          </a:p>
        </p:txBody>
      </p:sp>
      <p:sp>
        <p:nvSpPr>
          <p:cNvPr id="3" name="Content Placeholder 2"/>
          <p:cNvSpPr>
            <a:spLocks noGrp="1"/>
          </p:cNvSpPr>
          <p:nvPr>
            <p:ph idx="1"/>
          </p:nvPr>
        </p:nvSpPr>
        <p:spPr/>
        <p:txBody>
          <a:bodyPr/>
          <a:lstStyle/>
          <a:p>
            <a:r>
              <a:rPr lang="en-US" dirty="0" err="1" smtClean="0"/>
              <a:t>Superclass</a:t>
            </a:r>
            <a:r>
              <a:rPr lang="en-US" dirty="0" smtClean="0"/>
              <a:t>: Pisces </a:t>
            </a:r>
            <a:r>
              <a:rPr lang="ar-IQ" dirty="0" smtClean="0"/>
              <a:t>الاسماك </a:t>
            </a:r>
            <a:endParaRPr lang="en-US" dirty="0" smtClean="0"/>
          </a:p>
          <a:p>
            <a:r>
              <a:rPr lang="en-US" dirty="0" err="1" smtClean="0"/>
              <a:t>Superclass</a:t>
            </a:r>
            <a:r>
              <a:rPr lang="en-US" dirty="0" smtClean="0"/>
              <a:t>: </a:t>
            </a:r>
            <a:r>
              <a:rPr lang="en-US" dirty="0" err="1" smtClean="0"/>
              <a:t>tetrapoda</a:t>
            </a:r>
            <a:r>
              <a:rPr lang="en-US" dirty="0" smtClean="0"/>
              <a:t> </a:t>
            </a:r>
            <a:r>
              <a:rPr lang="ar-IQ" dirty="0" smtClean="0"/>
              <a:t>رباعية الاقدام </a:t>
            </a:r>
          </a:p>
          <a:p>
            <a:r>
              <a:rPr lang="en-US" dirty="0" smtClean="0"/>
              <a:t>Pisces</a:t>
            </a:r>
          </a:p>
          <a:p>
            <a:pPr marL="582930" indent="-514350">
              <a:buFont typeface="Wingdings" pitchFamily="2" charset="2"/>
              <a:buChar char="q"/>
            </a:pPr>
            <a:r>
              <a:rPr lang="en-US" dirty="0" smtClean="0"/>
              <a:t>Class: </a:t>
            </a:r>
            <a:r>
              <a:rPr lang="en-US" dirty="0" err="1" smtClean="0"/>
              <a:t>Ostracodermi</a:t>
            </a:r>
            <a:r>
              <a:rPr lang="ar-IQ" dirty="0" smtClean="0"/>
              <a:t> مصفحة الجلد </a:t>
            </a:r>
            <a:endParaRPr lang="en-US" dirty="0" smtClean="0"/>
          </a:p>
          <a:p>
            <a:pPr marL="582930" indent="-514350">
              <a:buFont typeface="Wingdings" pitchFamily="2" charset="2"/>
              <a:buChar char="q"/>
            </a:pPr>
            <a:r>
              <a:rPr lang="en-US" b="1" dirty="0" smtClean="0"/>
              <a:t>Class</a:t>
            </a:r>
            <a:r>
              <a:rPr lang="en-US" b="1" dirty="0" smtClean="0"/>
              <a:t>: </a:t>
            </a:r>
            <a:r>
              <a:rPr lang="en-US" b="1" dirty="0" err="1" smtClean="0"/>
              <a:t>Cyclostomata</a:t>
            </a:r>
            <a:r>
              <a:rPr lang="ar-IQ" b="1" dirty="0" smtClean="0"/>
              <a:t> دائرية الفم </a:t>
            </a:r>
            <a:endParaRPr lang="en-US" b="1" dirty="0" smtClean="0"/>
          </a:p>
          <a:p>
            <a:pPr marL="582930" indent="-514350">
              <a:buFont typeface="Wingdings" pitchFamily="2" charset="2"/>
              <a:buChar char="q"/>
            </a:pPr>
            <a:r>
              <a:rPr lang="en-US" dirty="0" smtClean="0"/>
              <a:t>Class: </a:t>
            </a:r>
            <a:r>
              <a:rPr lang="en-US" dirty="0" err="1" smtClean="0"/>
              <a:t>Placodermi</a:t>
            </a:r>
            <a:r>
              <a:rPr lang="en-US" dirty="0" smtClean="0"/>
              <a:t> </a:t>
            </a:r>
            <a:r>
              <a:rPr lang="ar-IQ" dirty="0" smtClean="0"/>
              <a:t>صفيحية الجلد </a:t>
            </a:r>
            <a:endParaRPr lang="en-US" b="1" dirty="0" smtClean="0"/>
          </a:p>
          <a:p>
            <a:pPr marL="582930" indent="-514350">
              <a:buFont typeface="Wingdings" pitchFamily="2" charset="2"/>
              <a:buChar char="q"/>
            </a:pPr>
            <a:r>
              <a:rPr lang="en-US" b="1" dirty="0" smtClean="0"/>
              <a:t>Class: </a:t>
            </a:r>
            <a:r>
              <a:rPr lang="en-US" b="1" dirty="0" err="1" smtClean="0"/>
              <a:t>Chondrichthyes</a:t>
            </a:r>
            <a:r>
              <a:rPr lang="ar-IQ" b="1" dirty="0" smtClean="0"/>
              <a:t> </a:t>
            </a:r>
            <a:r>
              <a:rPr lang="en-US" b="1" dirty="0" smtClean="0"/>
              <a:t> </a:t>
            </a:r>
            <a:r>
              <a:rPr lang="ar-IQ" b="1" dirty="0" smtClean="0"/>
              <a:t>الاسماك الغضروفية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97864"/>
          </a:xfrm>
        </p:spPr>
        <p:txBody>
          <a:bodyPr/>
          <a:lstStyle/>
          <a:p>
            <a:r>
              <a:rPr lang="ar-SA" dirty="0" smtClean="0"/>
              <a:t>ا</a:t>
            </a:r>
            <a:r>
              <a:rPr lang="ar-SA" sz="3600" dirty="0" smtClean="0"/>
              <a:t>ل</a:t>
            </a:r>
            <a:r>
              <a:rPr lang="ar-SA" dirty="0" smtClean="0"/>
              <a:t>صنف: مصفحة الجلد                          </a:t>
            </a:r>
            <a:r>
              <a:rPr lang="en-US" dirty="0" smtClean="0"/>
              <a:t>Class: </a:t>
            </a:r>
            <a:r>
              <a:rPr lang="en-US" dirty="0" err="1" smtClean="0"/>
              <a:t>Ostracodermi</a:t>
            </a:r>
            <a:endParaRPr lang="en-US" dirty="0"/>
          </a:p>
        </p:txBody>
      </p:sp>
      <p:sp>
        <p:nvSpPr>
          <p:cNvPr id="3" name="Content Placeholder 2"/>
          <p:cNvSpPr>
            <a:spLocks noGrp="1"/>
          </p:cNvSpPr>
          <p:nvPr>
            <p:ph idx="1"/>
          </p:nvPr>
        </p:nvSpPr>
        <p:spPr/>
        <p:txBody>
          <a:bodyPr>
            <a:normAutofit fontScale="70000" lnSpcReduction="20000"/>
          </a:bodyPr>
          <a:lstStyle/>
          <a:p>
            <a:pPr algn="just" rtl="1"/>
            <a:r>
              <a:rPr lang="ar-SA" dirty="0" smtClean="0"/>
              <a:t>تمثل مصفحة الجلد الفقريات الاولى وقد عثر على متحجراتها التي تؤشر وجودها خلال الفترة الكامبيرية المتأخرة </a:t>
            </a:r>
            <a:r>
              <a:rPr lang="en-US" dirty="0" smtClean="0"/>
              <a:t>(Late Cambrian)</a:t>
            </a:r>
            <a:r>
              <a:rPr lang="ar-SA" dirty="0" smtClean="0"/>
              <a:t>، في الولايات المتحدة وبوليفيا واستراليا. وهي فقريات صغيرة الحجم عديمة الفكوك. واولى متحجراتها يطلق عليها </a:t>
            </a:r>
            <a:r>
              <a:rPr lang="en-US" dirty="0" smtClean="0"/>
              <a:t>(</a:t>
            </a:r>
            <a:r>
              <a:rPr lang="en-US" dirty="0" err="1" smtClean="0"/>
              <a:t>Heterostracan</a:t>
            </a:r>
            <a:r>
              <a:rPr lang="en-US" dirty="0" smtClean="0"/>
              <a:t>)</a:t>
            </a:r>
            <a:r>
              <a:rPr lang="ar-SA" dirty="0" smtClean="0"/>
              <a:t> وكانت عديمة الفكوك والزعانف المزدوجة والجسم محاط بصفائح عظمية ادمية تغطي الرأس والجذع، ويبدو انها كانت ذات تغذية مصفوية وقد سادت هذه المجموعة الفترة الديفونية </a:t>
            </a:r>
            <a:r>
              <a:rPr lang="en-US" dirty="0" smtClean="0"/>
              <a:t>(Devonian)</a:t>
            </a:r>
            <a:r>
              <a:rPr lang="ar-SA" dirty="0" smtClean="0"/>
              <a:t>، وانحدرت منها مجموعة افضل تطوراً هي </a:t>
            </a:r>
            <a:r>
              <a:rPr lang="en-US" dirty="0" smtClean="0"/>
              <a:t>(</a:t>
            </a:r>
            <a:r>
              <a:rPr lang="en-US" dirty="0" err="1" smtClean="0"/>
              <a:t>Cephalaspid</a:t>
            </a:r>
            <a:r>
              <a:rPr lang="en-US" dirty="0" smtClean="0"/>
              <a:t>)</a:t>
            </a:r>
            <a:r>
              <a:rPr lang="ar-SA" dirty="0" smtClean="0"/>
              <a:t>، ويبدو ان هذه المجموعة قد طورت امكانياتها للعيش في القاع وتكونت لها زعانف مزدوجة تقع خلف درع الرأس مباشرة وقد مكنتها هذه الزعانف من التحكم في الانحدار والانحراف لضمان حركة امامية موجهة جيداً والجنس المعروف من هذه المجموعة هو </a:t>
            </a:r>
            <a:r>
              <a:rPr lang="en-US" dirty="0" smtClean="0"/>
              <a:t>(</a:t>
            </a:r>
            <a:r>
              <a:rPr lang="en-US" dirty="0" err="1" smtClean="0"/>
              <a:t>Cephalaspid</a:t>
            </a:r>
            <a:r>
              <a:rPr lang="en-US" dirty="0" smtClean="0"/>
              <a:t>)</a:t>
            </a:r>
            <a:r>
              <a:rPr lang="ar-SA" dirty="0" smtClean="0"/>
              <a:t>. المجموعة الاخرى من مصفحة الجلد هي </a:t>
            </a:r>
            <a:r>
              <a:rPr lang="en-US" dirty="0" smtClean="0"/>
              <a:t>(</a:t>
            </a:r>
            <a:r>
              <a:rPr lang="en-US" dirty="0" err="1" smtClean="0"/>
              <a:t>Anaspids</a:t>
            </a:r>
            <a:r>
              <a:rPr lang="en-US" dirty="0" smtClean="0"/>
              <a:t>)</a:t>
            </a:r>
            <a:r>
              <a:rPr lang="ar-SA" dirty="0" smtClean="0"/>
              <a:t> وتمتاز افرادها بكونها اكثر مصفحة الجلد قرباً للاسماك الحديثة شكلاً.</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الصنف: دائرية الفم                            </a:t>
            </a:r>
            <a:r>
              <a:rPr lang="en-US" b="1" dirty="0" smtClean="0"/>
              <a:t>Class: </a:t>
            </a:r>
            <a:r>
              <a:rPr lang="en-US" b="1" dirty="0" err="1" smtClean="0"/>
              <a:t>Cyclostomata</a:t>
            </a:r>
            <a:endParaRPr lang="en-US" dirty="0"/>
          </a:p>
        </p:txBody>
      </p:sp>
      <p:sp>
        <p:nvSpPr>
          <p:cNvPr id="3" name="Content Placeholder 2"/>
          <p:cNvSpPr>
            <a:spLocks noGrp="1"/>
          </p:cNvSpPr>
          <p:nvPr>
            <p:ph idx="1"/>
          </p:nvPr>
        </p:nvSpPr>
        <p:spPr/>
        <p:txBody>
          <a:bodyPr>
            <a:normAutofit lnSpcReduction="10000"/>
          </a:bodyPr>
          <a:lstStyle/>
          <a:p>
            <a:pPr lvl="0" algn="just" rtl="1"/>
            <a:r>
              <a:rPr lang="ar-IQ" dirty="0" smtClean="0"/>
              <a:t>الجسم اسطواني الشكل.</a:t>
            </a:r>
            <a:endParaRPr lang="en-US" dirty="0" smtClean="0"/>
          </a:p>
          <a:p>
            <a:pPr lvl="0" algn="just" rtl="1"/>
            <a:r>
              <a:rPr lang="ar-IQ" dirty="0" smtClean="0"/>
              <a:t>الزعانف مفردة ووسطية </a:t>
            </a:r>
            <a:r>
              <a:rPr lang="en-US" dirty="0" smtClean="0"/>
              <a:t>(Single median fins)</a:t>
            </a:r>
            <a:r>
              <a:rPr lang="ar-IQ" dirty="0" smtClean="0"/>
              <a:t> وهي تفتقد الزعانف او اللواحق المزدوجة.</a:t>
            </a:r>
            <a:endParaRPr lang="en-US" dirty="0" smtClean="0"/>
          </a:p>
          <a:p>
            <a:pPr rtl="1"/>
            <a:r>
              <a:rPr lang="ar-SA" dirty="0" smtClean="0"/>
              <a:t> </a:t>
            </a:r>
            <a:endParaRPr lang="en-US" dirty="0" smtClean="0"/>
          </a:p>
          <a:p>
            <a:pPr lvl="0" algn="just" rtl="1"/>
            <a:r>
              <a:rPr lang="ar-IQ" dirty="0" smtClean="0"/>
              <a:t>الهيكل الداخلي غضروفي وليفي </a:t>
            </a:r>
            <a:r>
              <a:rPr lang="en-US" dirty="0" smtClean="0"/>
              <a:t>(Fibrous &amp; cartilaginous skeleton)</a:t>
            </a:r>
            <a:r>
              <a:rPr lang="ar-IQ" dirty="0" smtClean="0"/>
              <a:t> والحبل الظهري موجود.</a:t>
            </a:r>
            <a:endParaRPr lang="en-US" dirty="0" smtClean="0"/>
          </a:p>
          <a:p>
            <a:pPr lvl="0" algn="just" rtl="1"/>
            <a:r>
              <a:rPr lang="ar-IQ" dirty="0" smtClean="0"/>
              <a:t>الفم عاض </a:t>
            </a:r>
            <a:r>
              <a:rPr lang="en-US" dirty="0" smtClean="0"/>
              <a:t>(Biting mouth)</a:t>
            </a:r>
            <a:r>
              <a:rPr lang="ar-IQ" dirty="0" smtClean="0"/>
              <a:t> مزود بصفين من الاسنان في الجرث، اما في الجلكي فيكون الفم محجمي الشكل </a:t>
            </a:r>
            <a:r>
              <a:rPr lang="en-US" dirty="0" smtClean="0"/>
              <a:t>(Sucker-like)</a:t>
            </a:r>
            <a:r>
              <a:rPr lang="ar-IQ" dirty="0" smtClean="0"/>
              <a:t> والاسنان قرنية جيدة النمو.</a:t>
            </a:r>
            <a:endParaRPr lang="en-US" dirty="0" smtClean="0"/>
          </a:p>
          <a:p>
            <a:pPr algn="just" rt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just" rtl="1">
              <a:buNone/>
            </a:pPr>
            <a:r>
              <a:rPr lang="ar-IQ" dirty="0" smtClean="0"/>
              <a:t>القلب يتألف من اذين واحد وبطين واحد وتوجد اقواس ابهرية في منطقة الخياشيم، وفي الجرث توجد ثلاث قلوب اضافية </a:t>
            </a:r>
            <a:r>
              <a:rPr lang="en-US" dirty="0" smtClean="0"/>
              <a:t>(Accessory hearts)</a:t>
            </a:r>
            <a:r>
              <a:rPr lang="ar-IQ" dirty="0" smtClean="0"/>
              <a:t>.</a:t>
            </a:r>
            <a:endParaRPr lang="en-US" dirty="0" smtClean="0"/>
          </a:p>
          <a:p>
            <a:pPr lvl="0" algn="just" rtl="1">
              <a:buNone/>
            </a:pPr>
            <a:r>
              <a:rPr lang="ar-IQ" dirty="0" smtClean="0"/>
              <a:t>يمتلك الجرث 5-16 زوجاً من الخياشيم تفتح الى الخارج بفتحة مشتركة او بفتحات منفصلة، اما في الجلكي فيوجد سبعة ازواج من الخياشيم تفتح الى الخارج بفتحات منفصلة.</a:t>
            </a:r>
            <a:endParaRPr lang="en-US" dirty="0" smtClean="0"/>
          </a:p>
          <a:p>
            <a:pPr lvl="0" algn="just" rtl="1">
              <a:buNone/>
            </a:pPr>
            <a:r>
              <a:rPr lang="ar-IQ" dirty="0" smtClean="0"/>
              <a:t>يمتلك الجرث كلية اولية امامية </a:t>
            </a:r>
            <a:r>
              <a:rPr lang="en-US" dirty="0" smtClean="0"/>
              <a:t>(</a:t>
            </a:r>
            <a:r>
              <a:rPr lang="en-US" dirty="0" err="1" smtClean="0"/>
              <a:t>Pronephric</a:t>
            </a:r>
            <a:r>
              <a:rPr lang="en-US" dirty="0" smtClean="0"/>
              <a:t> kidney)</a:t>
            </a:r>
            <a:r>
              <a:rPr lang="ar-IQ" dirty="0" smtClean="0"/>
              <a:t> وأخرى وسطية </a:t>
            </a:r>
            <a:r>
              <a:rPr lang="en-US" dirty="0" smtClean="0"/>
              <a:t>(</a:t>
            </a:r>
            <a:r>
              <a:rPr lang="en-US" dirty="0" err="1" smtClean="0"/>
              <a:t>Mesonephric</a:t>
            </a:r>
            <a:r>
              <a:rPr lang="en-US" dirty="0" smtClean="0"/>
              <a:t> kidney)</a:t>
            </a:r>
            <a:r>
              <a:rPr lang="ar-IQ" dirty="0" smtClean="0"/>
              <a:t>، اما في الجلكي فالكلية وسطية فقط.</a:t>
            </a:r>
            <a:endParaRPr lang="en-US" dirty="0" smtClean="0"/>
          </a:p>
          <a:p>
            <a:pPr lvl="0" algn="just" rtl="1">
              <a:buNone/>
            </a:pPr>
            <a:r>
              <a:rPr lang="ar-IQ" dirty="0" smtClean="0"/>
              <a:t>تمتلك حبل عصبي ظهري ودماغ متميز و 8-10 ازواج من الاعصاب القحفية.</a:t>
            </a:r>
            <a:endParaRPr lang="en-US" dirty="0" smtClean="0"/>
          </a:p>
          <a:p>
            <a:pPr algn="just" rtl="1">
              <a:buNone/>
            </a:pPr>
            <a:r>
              <a:rPr lang="ar-IQ" dirty="0" smtClean="0"/>
              <a:t>الجهاز الهضمي لايحوي معدة والامعاء مزودة بصمام حلزوني</a:t>
            </a:r>
            <a:br>
              <a:rPr lang="ar-IQ" dirty="0" smtClean="0"/>
            </a:br>
            <a:r>
              <a:rPr lang="en-US" dirty="0" smtClean="0"/>
              <a:t>(Spiral valve)</a:t>
            </a:r>
            <a:r>
              <a:rPr lang="ar-IQ" dirty="0" smtClean="0"/>
              <a:t> بدائي واهداب </a:t>
            </a:r>
            <a:r>
              <a:rPr lang="en-US" dirty="0" smtClean="0"/>
              <a:t>(Cilia)</a:t>
            </a:r>
            <a:r>
              <a:rPr lang="ar-IQ" dirty="0" smtClean="0"/>
              <a:t> في الجلكي وهذه مفقودة (الصمام الحلزوني والاهداب) في الجرث.</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rtl="1"/>
            <a:r>
              <a:rPr lang="ar-IQ" dirty="0" smtClean="0"/>
              <a:t>اعضاء الحس تتمثل بأعضاء للتذوق </a:t>
            </a:r>
            <a:r>
              <a:rPr lang="en-US" dirty="0" smtClean="0"/>
              <a:t>(Taste)</a:t>
            </a:r>
            <a:r>
              <a:rPr lang="ar-IQ" dirty="0" smtClean="0"/>
              <a:t> والشم </a:t>
            </a:r>
            <a:r>
              <a:rPr lang="en-US" dirty="0" smtClean="0"/>
              <a:t>(Smell)</a:t>
            </a:r>
            <a:r>
              <a:rPr lang="ar-IQ" dirty="0" smtClean="0"/>
              <a:t> والسمع </a:t>
            </a:r>
            <a:r>
              <a:rPr lang="en-US" dirty="0" smtClean="0"/>
              <a:t>(Hearing)</a:t>
            </a:r>
            <a:r>
              <a:rPr lang="ar-IQ" dirty="0" smtClean="0"/>
              <a:t> وعيون ضعيفة النمو في الجرث وافضل نمواً في الجلكي (نمواً متوسطاً)، وهناك زوج من القنوات النصف هلالية </a:t>
            </a:r>
            <a:r>
              <a:rPr lang="en-US" dirty="0" smtClean="0"/>
              <a:t>(Semicircular canals)</a:t>
            </a:r>
            <a:r>
              <a:rPr lang="ar-IQ" dirty="0" smtClean="0"/>
              <a:t> في الجرث وزوجان في الجلكي.</a:t>
            </a:r>
            <a:endParaRPr lang="en-US" dirty="0" smtClean="0"/>
          </a:p>
          <a:p>
            <a:pPr algn="just" rtl="1"/>
            <a:r>
              <a:rPr lang="ar-IQ" dirty="0" smtClean="0"/>
              <a:t>11.الاخصاب خارجي </a:t>
            </a:r>
            <a:r>
              <a:rPr lang="en-US" dirty="0" smtClean="0"/>
              <a:t>(External Fertilization)</a:t>
            </a:r>
            <a:r>
              <a:rPr lang="ar-IQ" dirty="0" smtClean="0"/>
              <a:t> والمناسل منفردة وبدون قنوات وهناك طور يرقي في الجلكي (يرقة الاموسيتس </a:t>
            </a:r>
            <a:r>
              <a:rPr lang="en-US" dirty="0" err="1" smtClean="0"/>
              <a:t>Ammocoetes</a:t>
            </a:r>
            <a:r>
              <a:rPr lang="en-US" dirty="0" smtClean="0"/>
              <a:t> larva</a:t>
            </a:r>
            <a:r>
              <a:rPr lang="ar-IQ" dirty="0" smtClean="0"/>
              <a:t>) بينما يكون النمو بدون طور يرقي في الجرث.</a:t>
            </a:r>
            <a:endParaRPr lang="en-US" dirty="0" smtClean="0"/>
          </a:p>
          <a:p>
            <a:pPr rtl="1"/>
            <a:r>
              <a:rPr lang="ar-IQ"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t>
            </a:r>
            <a:r>
              <a:rPr lang="en-US" dirty="0" err="1" smtClean="0"/>
              <a:t>Cyclostomata</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Order:</a:t>
            </a:r>
            <a:r>
              <a:rPr lang="en-US" b="1" dirty="0" smtClean="0"/>
              <a:t>: </a:t>
            </a:r>
            <a:r>
              <a:rPr lang="en-US" b="1" dirty="0" err="1" smtClean="0"/>
              <a:t>Myxiniformes</a:t>
            </a:r>
            <a:r>
              <a:rPr lang="en-US" b="1" dirty="0" smtClean="0"/>
              <a:t> </a:t>
            </a:r>
            <a:r>
              <a:rPr lang="ar-IQ" b="1" dirty="0" smtClean="0"/>
              <a:t>الجرثيات </a:t>
            </a:r>
          </a:p>
          <a:p>
            <a:pPr algn="just"/>
            <a:r>
              <a:rPr lang="en-US" dirty="0" smtClean="0"/>
              <a:t>Order : </a:t>
            </a:r>
            <a:r>
              <a:rPr lang="en-US" b="1" dirty="0" err="1" smtClean="0"/>
              <a:t>Petromyzoniformes</a:t>
            </a:r>
            <a:r>
              <a:rPr lang="en-US" b="1" dirty="0" smtClean="0"/>
              <a:t> </a:t>
            </a:r>
            <a:r>
              <a:rPr lang="ar-IQ" b="1" dirty="0" smtClean="0"/>
              <a:t>الجلكيات </a:t>
            </a:r>
          </a:p>
          <a:p>
            <a:pPr algn="just" rtl="1">
              <a:buNone/>
            </a:pPr>
            <a:r>
              <a:rPr lang="ar-IQ" b="1" dirty="0" smtClean="0"/>
              <a:t>الجرثيات </a:t>
            </a:r>
          </a:p>
          <a:p>
            <a:pPr algn="just" rtl="1"/>
            <a:r>
              <a:rPr lang="ar-IQ" dirty="0" smtClean="0"/>
              <a:t>وتضم مجموعة بحرية المعيشة بشكل تام تتغذى على الاسماك الميتة والحلقيات </a:t>
            </a:r>
            <a:r>
              <a:rPr lang="en-US" dirty="0" smtClean="0"/>
              <a:t>(Annelids)</a:t>
            </a:r>
            <a:r>
              <a:rPr lang="ar-IQ" dirty="0" smtClean="0"/>
              <a:t> والنواعم والقشريات، وعليه فهي ليست طفيلية كما هو الحال في الجلكي ولا مفترسة. يوجد منها فقط 32 نوعاً واكثرها معروفاً هو النوع </a:t>
            </a:r>
            <a:r>
              <a:rPr lang="en-US" i="1" dirty="0" err="1" smtClean="0"/>
              <a:t>Myxine</a:t>
            </a:r>
            <a:r>
              <a:rPr lang="en-US" i="1" dirty="0" smtClean="0"/>
              <a:t> </a:t>
            </a:r>
            <a:r>
              <a:rPr lang="en-US" i="1" dirty="0" err="1" smtClean="0"/>
              <a:t>glutinosa</a:t>
            </a:r>
            <a:r>
              <a:rPr lang="ar-IQ" dirty="0" smtClean="0"/>
              <a:t> والمعروف جيداً في امريكا الشمالية في المحيط الاطلسي، والنوع </a:t>
            </a:r>
            <a:r>
              <a:rPr lang="en-US" i="1" dirty="0" err="1" smtClean="0"/>
              <a:t>Eptatretus</a:t>
            </a:r>
            <a:r>
              <a:rPr lang="en-US" i="1" dirty="0" smtClean="0"/>
              <a:t> </a:t>
            </a:r>
            <a:r>
              <a:rPr lang="en-US" i="1" dirty="0" err="1" smtClean="0"/>
              <a:t>stouti</a:t>
            </a:r>
            <a:r>
              <a:rPr lang="en-US" i="1" dirty="0" smtClean="0"/>
              <a:t> </a:t>
            </a:r>
            <a:r>
              <a:rPr lang="ar-IQ" dirty="0" smtClean="0"/>
              <a:t>والاسماك الرخوة او المخاطية سريعة التحفز للغذاء خصوصاً الاسماك الميتة حيث تمتلك اعضاء حس شمية ولمسية قوية (نامية بقوة).</a:t>
            </a:r>
            <a:endParaRPr lang="en-US" dirty="0" smtClean="0"/>
          </a:p>
          <a:p>
            <a:pPr rtl="1"/>
            <a:r>
              <a:rPr lang="ar-IQ" dirty="0" smtClean="0"/>
              <a:t> </a:t>
            </a:r>
            <a:endParaRPr lang="en-US" dirty="0" smtClean="0"/>
          </a:p>
          <a:p>
            <a:pPr algn="just" rtl="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44</TotalTime>
  <Words>750</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Theme</vt:lpstr>
      <vt:lpstr>Classification of Vertebrata</vt:lpstr>
      <vt:lpstr>Subphylum : Vertebrata </vt:lpstr>
      <vt:lpstr>الصنف: مصفحة الجلد                          Class: Ostracodermi</vt:lpstr>
      <vt:lpstr>Slide 4</vt:lpstr>
      <vt:lpstr>الصنف: دائرية الفم                            Class: Cyclostomata</vt:lpstr>
      <vt:lpstr>Slide 6</vt:lpstr>
      <vt:lpstr>Slide 7</vt:lpstr>
      <vt:lpstr>Class: Cyclostomata</vt:lpstr>
      <vt:lpstr>Slide 9</vt:lpstr>
      <vt:lpstr>الرتبة : الجلكيات                        Order: Petromyzoniformes   </vt:lpstr>
      <vt:lpstr>Slide 11</vt:lpstr>
      <vt:lpstr>الصنف : صفيحية الجلد                           Class: Placodermi</vt:lpstr>
      <vt:lpstr>الصنف: الاسماك الغضروفية   :   Class: Chondrichthyes </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Vertebrata</dc:title>
  <dc:creator>ssc</dc:creator>
  <cp:lastModifiedBy>ssc</cp:lastModifiedBy>
  <cp:revision>5</cp:revision>
  <dcterms:created xsi:type="dcterms:W3CDTF">2018-10-21T19:36:19Z</dcterms:created>
  <dcterms:modified xsi:type="dcterms:W3CDTF">2018-10-21T20:20:47Z</dcterms:modified>
</cp:coreProperties>
</file>